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0" r:id="rId4"/>
    <p:sldId id="262" r:id="rId5"/>
    <p:sldId id="263" r:id="rId6"/>
    <p:sldId id="265" r:id="rId7"/>
    <p:sldId id="266" r:id="rId8"/>
    <p:sldId id="276" r:id="rId9"/>
    <p:sldId id="267" r:id="rId10"/>
    <p:sldId id="283" r:id="rId11"/>
    <p:sldId id="285" r:id="rId12"/>
    <p:sldId id="268" r:id="rId13"/>
    <p:sldId id="274" r:id="rId14"/>
    <p:sldId id="275" r:id="rId15"/>
    <p:sldId id="278" r:id="rId16"/>
    <p:sldId id="279" r:id="rId17"/>
    <p:sldId id="272"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6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7/24/2020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7/24/2020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7/24/2020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7/24/2020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7/24/2020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7/24/2020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7/24/2020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mailto:terressa.galbraith@arkansas.gov"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mailto:terressa.galbraith@arkansas.gov" TargetMode="External"/><Relationship Id="rId2" Type="http://schemas.openxmlformats.org/officeDocument/2006/relationships/hyperlink" Target="mailto:jerry.cowles@arkansas.gov"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DCF21-608D-42E8-9437-40BD51591C2D}"/>
              </a:ext>
            </a:extLst>
          </p:cNvPr>
          <p:cNvSpPr>
            <a:spLocks noGrp="1"/>
          </p:cNvSpPr>
          <p:nvPr>
            <p:ph type="ctrTitle"/>
          </p:nvPr>
        </p:nvSpPr>
        <p:spPr>
          <a:xfrm>
            <a:off x="1706880" y="1849324"/>
            <a:ext cx="9113519" cy="1779177"/>
          </a:xfrm>
        </p:spPr>
        <p:txBody>
          <a:bodyPr>
            <a:normAutofit fontScale="90000"/>
          </a:bodyPr>
          <a:lstStyle/>
          <a:p>
            <a:br>
              <a:rPr lang="en-US" dirty="0"/>
            </a:br>
            <a:br>
              <a:rPr lang="en-US" dirty="0"/>
            </a:br>
            <a:br>
              <a:rPr lang="en-US" dirty="0"/>
            </a:br>
            <a:r>
              <a:rPr lang="en-US" dirty="0">
                <a:latin typeface="Arial Black" panose="020B0A04020102020204" pitchFamily="34" charset="0"/>
              </a:rPr>
              <a:t>INCIDENT REPORTING</a:t>
            </a:r>
            <a:br>
              <a:rPr lang="en-US" dirty="0">
                <a:latin typeface="Arial Black" panose="020B0A04020102020204" pitchFamily="34" charset="0"/>
              </a:rPr>
            </a:br>
            <a:endParaRPr lang="en-US" dirty="0">
              <a:latin typeface="Arial Black" panose="020B0A04020102020204" pitchFamily="34" charset="0"/>
            </a:endParaRPr>
          </a:p>
        </p:txBody>
      </p:sp>
      <p:sp>
        <p:nvSpPr>
          <p:cNvPr id="3" name="Subtitle 2">
            <a:extLst>
              <a:ext uri="{FF2B5EF4-FFF2-40B4-BE49-F238E27FC236}">
                <a16:creationId xmlns:a16="http://schemas.microsoft.com/office/drawing/2014/main" id="{97D6BFB1-F61F-4427-83B6-DFA08EC2DF11}"/>
              </a:ext>
            </a:extLst>
          </p:cNvPr>
          <p:cNvSpPr>
            <a:spLocks noGrp="1"/>
          </p:cNvSpPr>
          <p:nvPr>
            <p:ph type="subTitle" idx="1"/>
          </p:nvPr>
        </p:nvSpPr>
        <p:spPr>
          <a:xfrm flipH="1" flipV="1">
            <a:off x="10820399" y="3586481"/>
            <a:ext cx="60121" cy="45719"/>
          </a:xfrm>
        </p:spPr>
        <p:txBody>
          <a:bodyPr>
            <a:normAutofit fontScale="25000" lnSpcReduction="20000"/>
          </a:bodyPr>
          <a:lstStyle/>
          <a:p>
            <a:endParaRPr lang="en-US" dirty="0"/>
          </a:p>
        </p:txBody>
      </p:sp>
      <p:sp>
        <p:nvSpPr>
          <p:cNvPr id="4" name="Rectangle 3">
            <a:extLst>
              <a:ext uri="{FF2B5EF4-FFF2-40B4-BE49-F238E27FC236}">
                <a16:creationId xmlns:a16="http://schemas.microsoft.com/office/drawing/2014/main" id="{4B7AF9A2-A6D6-4B8E-8152-2CEEB89D3F82}"/>
              </a:ext>
            </a:extLst>
          </p:cNvPr>
          <p:cNvSpPr/>
          <p:nvPr/>
        </p:nvSpPr>
        <p:spPr>
          <a:xfrm>
            <a:off x="7733212" y="5008676"/>
            <a:ext cx="3239588" cy="461665"/>
          </a:xfrm>
          <a:prstGeom prst="rect">
            <a:avLst/>
          </a:prstGeom>
        </p:spPr>
        <p:txBody>
          <a:bodyPr wrap="square">
            <a:spAutoFit/>
          </a:bodyPr>
          <a:lstStyle/>
          <a:p>
            <a:r>
              <a:rPr lang="en-US" sz="2400" dirty="0">
                <a:latin typeface="Arial Black" panose="020B0A04020102020204" pitchFamily="34" charset="0"/>
              </a:rPr>
              <a:t>POLICY 48-2020</a:t>
            </a:r>
          </a:p>
        </p:txBody>
      </p:sp>
    </p:spTree>
    <p:extLst>
      <p:ext uri="{BB962C8B-B14F-4D97-AF65-F5344CB8AC3E}">
        <p14:creationId xmlns:p14="http://schemas.microsoft.com/office/powerpoint/2010/main" val="4249236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0BEEBC4-B2AF-4D2E-A47C-13418774615A}"/>
              </a:ext>
            </a:extLst>
          </p:cNvPr>
          <p:cNvSpPr/>
          <p:nvPr/>
        </p:nvSpPr>
        <p:spPr>
          <a:xfrm>
            <a:off x="1785257" y="182880"/>
            <a:ext cx="8295003" cy="1077218"/>
          </a:xfrm>
          <a:prstGeom prst="rect">
            <a:avLst/>
          </a:prstGeom>
        </p:spPr>
        <p:txBody>
          <a:bodyPr wrap="square">
            <a:spAutoFit/>
          </a:bodyPr>
          <a:lstStyle/>
          <a:p>
            <a:r>
              <a:rPr lang="en-US" sz="2800" b="1" dirty="0">
                <a:latin typeface="Arial Black" panose="020B0A04020102020204" pitchFamily="34" charset="0"/>
              </a:rPr>
              <a:t>Family and Medical Leave Act (FMLA)</a:t>
            </a:r>
          </a:p>
          <a:p>
            <a:endParaRPr lang="en-US" sz="3600" b="1" dirty="0">
              <a:latin typeface="Arial Black" panose="020B0A04020102020204" pitchFamily="34" charset="0"/>
            </a:endParaRPr>
          </a:p>
        </p:txBody>
      </p:sp>
      <p:sp>
        <p:nvSpPr>
          <p:cNvPr id="7" name="Rectangle 6">
            <a:extLst>
              <a:ext uri="{FF2B5EF4-FFF2-40B4-BE49-F238E27FC236}">
                <a16:creationId xmlns:a16="http://schemas.microsoft.com/office/drawing/2014/main" id="{1982D399-A590-4483-B3EE-491ADDE22AF2}"/>
              </a:ext>
            </a:extLst>
          </p:cNvPr>
          <p:cNvSpPr/>
          <p:nvPr/>
        </p:nvSpPr>
        <p:spPr>
          <a:xfrm>
            <a:off x="3505228" y="721489"/>
            <a:ext cx="9923389" cy="532775"/>
          </a:xfrm>
          <a:prstGeom prst="rect">
            <a:avLst/>
          </a:prstGeom>
        </p:spPr>
        <p:txBody>
          <a:bodyPr wrap="square">
            <a:spAutoFit/>
          </a:bodyPr>
          <a:lstStyle/>
          <a:p>
            <a:pPr>
              <a:lnSpc>
                <a:spcPct val="107000"/>
              </a:lnSpc>
              <a:spcAft>
                <a:spcPts val="800"/>
              </a:spcAft>
            </a:pPr>
            <a:r>
              <a:rPr lang="en-US" sz="2800" b="1" dirty="0">
                <a:latin typeface="Arial Black" panose="020B0A04020102020204" pitchFamily="34" charset="0"/>
                <a:ea typeface="Calibri" panose="020F0502020204030204" pitchFamily="34" charset="0"/>
                <a:cs typeface="Times New Roman" panose="02020603050405020304" pitchFamily="18" charset="0"/>
              </a:rPr>
              <a:t>REQUIREMENTS</a:t>
            </a:r>
            <a:r>
              <a:rPr lang="en-U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3" name="Rectangle 2">
            <a:extLst>
              <a:ext uri="{FF2B5EF4-FFF2-40B4-BE49-F238E27FC236}">
                <a16:creationId xmlns:a16="http://schemas.microsoft.com/office/drawing/2014/main" id="{DD56D6C6-B345-469D-813D-9965EC8556E8}"/>
              </a:ext>
            </a:extLst>
          </p:cNvPr>
          <p:cNvSpPr/>
          <p:nvPr/>
        </p:nvSpPr>
        <p:spPr>
          <a:xfrm>
            <a:off x="60960" y="1260099"/>
            <a:ext cx="12131040" cy="5750998"/>
          </a:xfrm>
          <a:prstGeom prst="rect">
            <a:avLst/>
          </a:prstGeom>
        </p:spPr>
        <p:txBody>
          <a:bodyPr wrap="square">
            <a:spAutoFit/>
          </a:bodyPr>
          <a:lstStyle/>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*EMPLOYEE MUST BE EMPLOYEED BY THE STATE FOR AT LEAST TWELVE (12) MONTHS AND HAVE WORKED AT LEAST 1,250 HOURS DURING THE TWELVE MONTH PERIOD BEFORE THE NEED OF FML LEAVE</a:t>
            </a:r>
          </a:p>
          <a:p>
            <a:pPr>
              <a:lnSpc>
                <a:spcPct val="107000"/>
              </a:lnSpc>
              <a:spcAft>
                <a:spcPts val="800"/>
              </a:spcAft>
            </a:pPr>
            <a:endParaRPr lang="en-US" sz="28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*SPOUSES WHO ARE BOTH EMPLOYED BY THE STATE ARE LIMITED TO A COMBINED 12 WEEKS FML FOR BIRTH/ADOPTION OF A CHILD OR CARE OF A SICK PARENT.  EACH EMPLOYEE IS ENTITLED TO FMLA FOR THE CARE OF HIS/HER PARENT(S) ONLY. </a:t>
            </a:r>
          </a:p>
          <a:p>
            <a:pPr>
              <a:lnSpc>
                <a:spcPct val="107000"/>
              </a:lnSpc>
              <a:spcAft>
                <a:spcPts val="800"/>
              </a:spcAft>
            </a:pPr>
            <a:r>
              <a:rPr lang="en-US" sz="1200" dirty="0">
                <a:latin typeface="Arial Black" panose="020B0A04020102020204" pitchFamily="34" charset="0"/>
                <a:ea typeface="Calibri" panose="020F0502020204030204" pitchFamily="34" charset="0"/>
                <a:cs typeface="Times New Roman" panose="02020603050405020304" pitchFamily="18" charset="0"/>
              </a:rPr>
              <a:t>                                                                                                    POLICY NUMBER: 51 AUTHORITY: 29 C.F.R. </a:t>
            </a:r>
            <a:r>
              <a:rPr lang="en-US" sz="1200" dirty="0">
                <a:latin typeface="Arial Black" panose="020B0A04020102020204" pitchFamily="34" charset="0"/>
              </a:rPr>
              <a:t>§825 REVISED: JANUARY 24,2019</a:t>
            </a:r>
          </a:p>
          <a:p>
            <a:pPr>
              <a:lnSpc>
                <a:spcPct val="107000"/>
              </a:lnSpc>
              <a:spcAft>
                <a:spcPts val="800"/>
              </a:spcAft>
            </a:pPr>
            <a:endParaRPr lang="en-US" sz="2800" dirty="0">
              <a:latin typeface="Arial Black" panose="020B0A04020102020204" pitchFamily="34" charset="0"/>
              <a:ea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08ED93DE-3FA1-4451-A28C-44ED3FC49FF4}"/>
              </a:ext>
            </a:extLst>
          </p:cNvPr>
          <p:cNvSpPr/>
          <p:nvPr/>
        </p:nvSpPr>
        <p:spPr>
          <a:xfrm flipV="1">
            <a:off x="5468981" y="2563175"/>
            <a:ext cx="3544389" cy="774507"/>
          </a:xfrm>
          <a:prstGeom prst="rect">
            <a:avLst/>
          </a:prstGeom>
        </p:spPr>
        <p:txBody>
          <a:bodyPr wrap="square">
            <a:spAutoFit/>
          </a:bodyPr>
          <a:lstStyle/>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74136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BEAB7E6-BB87-4AD6-A97F-720890DA893A}"/>
              </a:ext>
            </a:extLst>
          </p:cNvPr>
          <p:cNvSpPr/>
          <p:nvPr/>
        </p:nvSpPr>
        <p:spPr>
          <a:xfrm>
            <a:off x="566056" y="3187338"/>
            <a:ext cx="11434355" cy="3456652"/>
          </a:xfrm>
          <a:prstGeom prst="rect">
            <a:avLst/>
          </a:prstGeom>
        </p:spPr>
        <p:txBody>
          <a:bodyPr wrap="square">
            <a:spAutoFit/>
          </a:bodyPr>
          <a:lstStyle/>
          <a:p>
            <a:r>
              <a:rPr lang="en-US" sz="2800" dirty="0">
                <a:latin typeface="Arial Black" panose="020B0A04020102020204" pitchFamily="34" charset="0"/>
                <a:ea typeface="Calibri" panose="020F0502020204030204" pitchFamily="34" charset="0"/>
                <a:cs typeface="Times New Roman" panose="02020603050405020304" pitchFamily="18" charset="0"/>
              </a:rPr>
              <a:t>*AN EMPLOYEE WHO IS ON CONTINUAL FML AND IS READY TO RETURN TO HIS/HER WORK DUTIES, MUST PROVIDE A FITNESS FOR DUTY FROM THEIR PHYSICIAN PRIOR TO RETURNING TO WORK </a:t>
            </a:r>
          </a:p>
          <a:p>
            <a:endParaRPr lang="en-US" sz="1200" dirty="0">
              <a:latin typeface="Arial Black" panose="020B0A04020102020204" pitchFamily="34" charset="0"/>
            </a:endParaRPr>
          </a:p>
          <a:p>
            <a:endParaRPr lang="en-US" sz="1200" dirty="0">
              <a:latin typeface="Arial Black" panose="020B0A04020102020204" pitchFamily="34" charset="0"/>
            </a:endParaRPr>
          </a:p>
          <a:p>
            <a:endParaRPr lang="en-US" sz="1200" dirty="0">
              <a:latin typeface="Arial Black" panose="020B0A04020102020204" pitchFamily="34" charset="0"/>
            </a:endParaRPr>
          </a:p>
          <a:p>
            <a:r>
              <a:rPr lang="en-US" sz="1200" dirty="0">
                <a:latin typeface="Arial Black" panose="020B0A04020102020204" pitchFamily="34" charset="0"/>
              </a:rPr>
              <a:t>                                                                                             </a:t>
            </a:r>
          </a:p>
          <a:p>
            <a:r>
              <a:rPr lang="en-US" sz="1200" dirty="0">
                <a:latin typeface="Arial Black" panose="020B0A04020102020204" pitchFamily="34" charset="0"/>
              </a:rPr>
              <a:t>                                                                                              POLICY NUMBER: 51 AUTHORITY: 29 C.F.R.§825 REVISED: JANUARY 24,2019</a:t>
            </a:r>
          </a:p>
          <a:p>
            <a:r>
              <a:rPr lang="en-US" dirty="0"/>
              <a:t> </a:t>
            </a:r>
          </a:p>
          <a:p>
            <a:pPr>
              <a:lnSpc>
                <a:spcPct val="107000"/>
              </a:lnSpc>
              <a:spcAft>
                <a:spcPts val="800"/>
              </a:spcAft>
            </a:pPr>
            <a:endParaRPr lang="en-US" sz="2800" dirty="0">
              <a:latin typeface="Arial Black" panose="020B0A0402010202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F869E9FC-5C5F-4215-8E66-349CFF8AE5BD}"/>
              </a:ext>
            </a:extLst>
          </p:cNvPr>
          <p:cNvSpPr/>
          <p:nvPr/>
        </p:nvSpPr>
        <p:spPr>
          <a:xfrm>
            <a:off x="566057" y="1333775"/>
            <a:ext cx="10380617" cy="1454822"/>
          </a:xfrm>
          <a:prstGeom prst="rect">
            <a:avLst/>
          </a:prstGeom>
        </p:spPr>
        <p:txBody>
          <a:bodyPr wrap="square">
            <a:spAutoFit/>
          </a:bodyPr>
          <a:lstStyle/>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*EACH SPOUSE IS ENTITLED TO TWELVE (12) WEEKS FOR THEIR OWN SERIOUS HEALTH CONDITION OR THE CARE OF A CHILD OR SPOUSE</a:t>
            </a:r>
          </a:p>
        </p:txBody>
      </p:sp>
    </p:spTree>
    <p:extLst>
      <p:ext uri="{BB962C8B-B14F-4D97-AF65-F5344CB8AC3E}">
        <p14:creationId xmlns:p14="http://schemas.microsoft.com/office/powerpoint/2010/main" val="1948523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5A0555-1DD5-4966-9469-8710500A189F}"/>
              </a:ext>
            </a:extLst>
          </p:cNvPr>
          <p:cNvSpPr/>
          <p:nvPr/>
        </p:nvSpPr>
        <p:spPr>
          <a:xfrm>
            <a:off x="296091" y="967408"/>
            <a:ext cx="12266969" cy="5997476"/>
          </a:xfrm>
          <a:prstGeom prst="rect">
            <a:avLst/>
          </a:prstGeom>
        </p:spPr>
        <p:txBody>
          <a:bodyPr wrap="square">
            <a:spAutoFit/>
          </a:bodyPr>
          <a:lstStyle/>
          <a:p>
            <a:pPr>
              <a:lnSpc>
                <a:spcPct val="107000"/>
              </a:lnSpc>
              <a:spcAft>
                <a:spcPts val="800"/>
              </a:spcAft>
            </a:pPr>
            <a:endParaRPr lang="en-US" sz="24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Arial Black" panose="020B0A04020102020204" pitchFamily="34" charset="0"/>
                <a:ea typeface="Calibri" panose="020F0502020204030204" pitchFamily="34" charset="0"/>
                <a:cs typeface="Times New Roman" panose="02020603050405020304" pitchFamily="18" charset="0"/>
              </a:rPr>
              <a:t>*WORKERS COMPENSATION DOES NOT PAY FOR AN EMPLOYEES FULL PAY.</a:t>
            </a:r>
            <a:r>
              <a:rPr lang="en-US" sz="2000" b="1" dirty="0">
                <a:latin typeface="Arial Black" panose="020B0A04020102020204" pitchFamily="34" charset="0"/>
              </a:rPr>
              <a:t>   </a:t>
            </a:r>
          </a:p>
          <a:p>
            <a:pPr>
              <a:lnSpc>
                <a:spcPct val="107000"/>
              </a:lnSpc>
              <a:spcAft>
                <a:spcPts val="800"/>
              </a:spcAft>
            </a:pPr>
            <a:endParaRPr lang="en-US" sz="20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Arial Black" panose="020B0A04020102020204" pitchFamily="34" charset="0"/>
                <a:ea typeface="Calibri" panose="020F0502020204030204" pitchFamily="34" charset="0"/>
                <a:cs typeface="Times New Roman" panose="02020603050405020304" pitchFamily="18" charset="0"/>
              </a:rPr>
              <a:t>*EMPLOYEE HAS THE OPTION TO NOT USE THEIR LEAVE.  IF THEY CHOOSE TO USE THEIR LEAVE THEY MUST USE IT IN THIS MANNER.</a:t>
            </a:r>
          </a:p>
          <a:p>
            <a:pPr>
              <a:lnSpc>
                <a:spcPct val="107000"/>
              </a:lnSpc>
              <a:spcAft>
                <a:spcPts val="800"/>
              </a:spcAft>
            </a:pPr>
            <a:r>
              <a:rPr lang="en-US" sz="2000"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000" dirty="0">
                <a:latin typeface="Arial Black" panose="020B0A04020102020204" pitchFamily="34" charset="0"/>
                <a:ea typeface="Calibri" panose="020F0502020204030204" pitchFamily="34" charset="0"/>
                <a:cs typeface="Times New Roman" panose="02020603050405020304" pitchFamily="18" charset="0"/>
              </a:rPr>
              <a:t>SICK LEAVE              ANNUAL LEAVE                 LWOP</a:t>
            </a:r>
          </a:p>
          <a:p>
            <a:pPr>
              <a:lnSpc>
                <a:spcPct val="107000"/>
              </a:lnSpc>
              <a:spcAft>
                <a:spcPts val="800"/>
              </a:spcAft>
            </a:pPr>
            <a:endParaRPr lang="en-US" sz="20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Arial Black" panose="020B0A04020102020204" pitchFamily="34" charset="0"/>
                <a:ea typeface="Calibri" panose="020F0502020204030204" pitchFamily="34" charset="0"/>
                <a:cs typeface="Times New Roman" panose="02020603050405020304" pitchFamily="18" charset="0"/>
              </a:rPr>
              <a:t> *</a:t>
            </a:r>
            <a:r>
              <a:rPr lang="en-US" sz="2000" b="1" dirty="0">
                <a:latin typeface="Arial Black" panose="020B0A04020102020204" pitchFamily="34" charset="0"/>
              </a:rPr>
              <a:t>A REASON AN EMPLOYEE CHOOSES TO USE THEIR LEAVE INSTEAD OF LWOP IN ORDER TO HAVE FULL PAY</a:t>
            </a:r>
          </a:p>
          <a:p>
            <a:pPr>
              <a:lnSpc>
                <a:spcPct val="107000"/>
              </a:lnSpc>
              <a:spcAft>
                <a:spcPts val="800"/>
              </a:spcAft>
            </a:pPr>
            <a:endParaRPr lang="en-US" sz="20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Arial Black" panose="020B0A04020102020204" pitchFamily="34" charset="0"/>
                <a:ea typeface="Calibri" panose="020F0502020204030204" pitchFamily="34" charset="0"/>
                <a:cs typeface="Times New Roman" panose="02020603050405020304" pitchFamily="18" charset="0"/>
              </a:rPr>
              <a:t>*COMBINATION OF LEAVE CANNOT EXCEED EMPLOYEE’S NORMAL SALARY</a:t>
            </a:r>
          </a:p>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en-US" sz="2400" dirty="0">
              <a:latin typeface="Berlin Sans FB Demi" panose="020E0802020502020306" pitchFamily="34" charset="0"/>
              <a:ea typeface="Calibri" panose="020F0502020204030204" pitchFamily="34" charset="0"/>
              <a:cs typeface="Times New Roman" panose="02020603050405020304" pitchFamily="18" charset="0"/>
            </a:endParaRPr>
          </a:p>
        </p:txBody>
      </p:sp>
      <p:sp>
        <p:nvSpPr>
          <p:cNvPr id="3" name="Arrow: Right 2">
            <a:extLst>
              <a:ext uri="{FF2B5EF4-FFF2-40B4-BE49-F238E27FC236}">
                <a16:creationId xmlns:a16="http://schemas.microsoft.com/office/drawing/2014/main" id="{33B0BCF6-459C-4C82-8F8D-7FBF6CF73D45}"/>
              </a:ext>
            </a:extLst>
          </p:cNvPr>
          <p:cNvSpPr/>
          <p:nvPr/>
        </p:nvSpPr>
        <p:spPr>
          <a:xfrm>
            <a:off x="2210454" y="3429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Right 3">
            <a:extLst>
              <a:ext uri="{FF2B5EF4-FFF2-40B4-BE49-F238E27FC236}">
                <a16:creationId xmlns:a16="http://schemas.microsoft.com/office/drawing/2014/main" id="{1E2F0680-201B-46CE-8EF6-981D2A36BE60}"/>
              </a:ext>
            </a:extLst>
          </p:cNvPr>
          <p:cNvSpPr/>
          <p:nvPr/>
        </p:nvSpPr>
        <p:spPr>
          <a:xfrm>
            <a:off x="5773775" y="3464949"/>
            <a:ext cx="97840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8F85E6E2-4650-47C3-AF38-75850C872627}"/>
              </a:ext>
            </a:extLst>
          </p:cNvPr>
          <p:cNvSpPr/>
          <p:nvPr/>
        </p:nvSpPr>
        <p:spPr>
          <a:xfrm>
            <a:off x="3188862" y="318052"/>
            <a:ext cx="4266645" cy="406906"/>
          </a:xfrm>
          <a:prstGeom prst="rect">
            <a:avLst/>
          </a:prstGeom>
        </p:spPr>
        <p:txBody>
          <a:bodyPr wrap="square">
            <a:spAutoFit/>
          </a:bodyPr>
          <a:lstStyle/>
          <a:p>
            <a:pPr>
              <a:lnSpc>
                <a:spcPct val="107000"/>
              </a:lnSpc>
              <a:spcAft>
                <a:spcPts val="800"/>
              </a:spcAft>
            </a:pPr>
            <a:r>
              <a:rPr lang="en-US" sz="2000" dirty="0">
                <a:latin typeface="Arial Black" panose="020B0A04020102020204" pitchFamily="34" charset="0"/>
                <a:ea typeface="Calibri" panose="020F0502020204030204" pitchFamily="34" charset="0"/>
                <a:cs typeface="Times New Roman" panose="02020603050405020304" pitchFamily="18" charset="0"/>
              </a:rPr>
              <a:t>WORKERS COMPENSATION</a:t>
            </a:r>
          </a:p>
        </p:txBody>
      </p:sp>
    </p:spTree>
    <p:extLst>
      <p:ext uri="{BB962C8B-B14F-4D97-AF65-F5344CB8AC3E}">
        <p14:creationId xmlns:p14="http://schemas.microsoft.com/office/powerpoint/2010/main" val="3358882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7DB620D-D6B9-4D91-8D86-0FC2FFBD59B2}"/>
              </a:ext>
            </a:extLst>
          </p:cNvPr>
          <p:cNvSpPr/>
          <p:nvPr/>
        </p:nvSpPr>
        <p:spPr>
          <a:xfrm>
            <a:off x="132522" y="1060173"/>
            <a:ext cx="11926956" cy="4216539"/>
          </a:xfrm>
          <a:prstGeom prst="rect">
            <a:avLst/>
          </a:prstGeom>
        </p:spPr>
        <p:txBody>
          <a:bodyPr wrap="square">
            <a:spAutoFit/>
          </a:bodyPr>
          <a:lstStyle/>
          <a:p>
            <a:r>
              <a:rPr lang="en-US" sz="2800" dirty="0">
                <a:latin typeface="Arial Black" panose="020B0A04020102020204" pitchFamily="34" charset="0"/>
                <a:ea typeface="Calibri" panose="020F0502020204030204" pitchFamily="34" charset="0"/>
                <a:cs typeface="Times New Roman" panose="02020603050405020304" pitchFamily="18" charset="0"/>
              </a:rPr>
              <a:t>1.)  If an employee’s supervisor knows the employee has sustained a work related injury, but the employee never formally reports the injury, must the form be filled if the employee misses more than one day of work due to the injury?</a:t>
            </a:r>
          </a:p>
          <a:p>
            <a:endParaRPr lang="en-US" sz="3200" dirty="0">
              <a:latin typeface="Arial Black" panose="020B0A04020102020204" pitchFamily="34" charset="0"/>
            </a:endParaRPr>
          </a:p>
          <a:p>
            <a:endParaRPr lang="en-US" sz="3200" dirty="0">
              <a:latin typeface="Britannic Bold" panose="020B0903060703020204" pitchFamily="34" charset="0"/>
            </a:endParaRPr>
          </a:p>
          <a:p>
            <a:endParaRPr lang="en-US" sz="3200" dirty="0">
              <a:latin typeface="Britannic Bold" panose="020B0903060703020204" pitchFamily="34" charset="0"/>
            </a:endParaRPr>
          </a:p>
          <a:p>
            <a:endParaRPr lang="en-US" sz="3200" dirty="0">
              <a:latin typeface="Britannic Bold" panose="020B0903060703020204" pitchFamily="34" charset="0"/>
            </a:endParaRPr>
          </a:p>
        </p:txBody>
      </p:sp>
      <p:sp>
        <p:nvSpPr>
          <p:cNvPr id="3" name="Rectangle 2">
            <a:extLst>
              <a:ext uri="{FF2B5EF4-FFF2-40B4-BE49-F238E27FC236}">
                <a16:creationId xmlns:a16="http://schemas.microsoft.com/office/drawing/2014/main" id="{3E4B46D3-8CCD-4894-B813-5A64211B08FF}"/>
              </a:ext>
            </a:extLst>
          </p:cNvPr>
          <p:cNvSpPr/>
          <p:nvPr/>
        </p:nvSpPr>
        <p:spPr>
          <a:xfrm>
            <a:off x="132522" y="3973980"/>
            <a:ext cx="12303317" cy="1454822"/>
          </a:xfrm>
          <a:prstGeom prst="rect">
            <a:avLst/>
          </a:prstGeom>
        </p:spPr>
        <p:txBody>
          <a:bodyPr wrap="square">
            <a:spAutoFit/>
          </a:bodyPr>
          <a:lstStyle/>
          <a:p>
            <a:pPr marR="0" lvl="0">
              <a:lnSpc>
                <a:spcPct val="107000"/>
              </a:lnSpc>
              <a:spcBef>
                <a:spcPts val="0"/>
              </a:spcBef>
              <a:spcAft>
                <a:spcPts val="0"/>
              </a:spcAft>
            </a:pPr>
            <a:r>
              <a:rPr lang="en-US" sz="2800" dirty="0">
                <a:latin typeface="Arial Black" panose="020B0A04020102020204" pitchFamily="34" charset="0"/>
                <a:ea typeface="Calibri" panose="020F0502020204030204" pitchFamily="34" charset="0"/>
                <a:cs typeface="Times New Roman" panose="02020603050405020304" pitchFamily="18" charset="0"/>
              </a:rPr>
              <a:t>2.)  Is an employee required to use all of his/her sick and annual leave before he/she is entitled to receive workers compensation benefits?</a:t>
            </a:r>
          </a:p>
        </p:txBody>
      </p:sp>
      <p:sp>
        <p:nvSpPr>
          <p:cNvPr id="4" name="Rectangle 3">
            <a:extLst>
              <a:ext uri="{FF2B5EF4-FFF2-40B4-BE49-F238E27FC236}">
                <a16:creationId xmlns:a16="http://schemas.microsoft.com/office/drawing/2014/main" id="{65B002C6-F770-4DF3-B7F4-7FD6A3CB2169}"/>
              </a:ext>
            </a:extLst>
          </p:cNvPr>
          <p:cNvSpPr/>
          <p:nvPr/>
        </p:nvSpPr>
        <p:spPr>
          <a:xfrm>
            <a:off x="0" y="165463"/>
            <a:ext cx="10728960" cy="784382"/>
          </a:xfrm>
          <a:prstGeom prst="rect">
            <a:avLst/>
          </a:prstGeom>
        </p:spPr>
        <p:txBody>
          <a:bodyPr wrap="squar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sz="4400" b="1" dirty="0">
                <a:latin typeface="Arial Black" panose="020B0A04020102020204" pitchFamily="34" charset="0"/>
                <a:ea typeface="Calibri" panose="020F0502020204030204" pitchFamily="34" charset="0"/>
                <a:cs typeface="Times New Roman" panose="02020603050405020304" pitchFamily="18" charset="0"/>
              </a:rPr>
              <a:t>Q &amp; A</a:t>
            </a:r>
          </a:p>
        </p:txBody>
      </p:sp>
    </p:spTree>
    <p:extLst>
      <p:ext uri="{BB962C8B-B14F-4D97-AF65-F5344CB8AC3E}">
        <p14:creationId xmlns:p14="http://schemas.microsoft.com/office/powerpoint/2010/main" val="23958682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C6C9452-5526-4625-B3C3-E420B368F1A1}"/>
              </a:ext>
            </a:extLst>
          </p:cNvPr>
          <p:cNvSpPr/>
          <p:nvPr/>
        </p:nvSpPr>
        <p:spPr>
          <a:xfrm>
            <a:off x="159026" y="864829"/>
            <a:ext cx="12032974" cy="993798"/>
          </a:xfrm>
          <a:prstGeom prst="rect">
            <a:avLst/>
          </a:prstGeom>
        </p:spPr>
        <p:txBody>
          <a:bodyPr wrap="square">
            <a:spAutoFit/>
          </a:bodyPr>
          <a:lstStyle/>
          <a:p>
            <a:pPr marR="0" lvl="0">
              <a:lnSpc>
                <a:spcPct val="107000"/>
              </a:lnSpc>
              <a:spcBef>
                <a:spcPts val="0"/>
              </a:spcBef>
              <a:spcAft>
                <a:spcPts val="0"/>
              </a:spcAft>
            </a:pPr>
            <a:r>
              <a:rPr lang="en-US" sz="2800" dirty="0">
                <a:latin typeface="Arial Black" panose="020B0A04020102020204" pitchFamily="34" charset="0"/>
                <a:ea typeface="Calibri" panose="020F0502020204030204" pitchFamily="34" charset="0"/>
                <a:cs typeface="Times New Roman" panose="02020603050405020304" pitchFamily="18" charset="0"/>
              </a:rPr>
              <a:t>3.)  When do medical benefits become available to an employee who has an on the job injury/illness?</a:t>
            </a:r>
          </a:p>
        </p:txBody>
      </p:sp>
      <p:sp>
        <p:nvSpPr>
          <p:cNvPr id="3" name="Rectangle 2">
            <a:extLst>
              <a:ext uri="{FF2B5EF4-FFF2-40B4-BE49-F238E27FC236}">
                <a16:creationId xmlns:a16="http://schemas.microsoft.com/office/drawing/2014/main" id="{9E868D0B-FC92-40B9-8B1E-ED7B87F33F97}"/>
              </a:ext>
            </a:extLst>
          </p:cNvPr>
          <p:cNvSpPr/>
          <p:nvPr/>
        </p:nvSpPr>
        <p:spPr>
          <a:xfrm>
            <a:off x="139148" y="2736502"/>
            <a:ext cx="11887199" cy="1384995"/>
          </a:xfrm>
          <a:prstGeom prst="rect">
            <a:avLst/>
          </a:prstGeom>
        </p:spPr>
        <p:txBody>
          <a:bodyPr wrap="square">
            <a:spAutoFit/>
          </a:bodyPr>
          <a:lstStyle/>
          <a:p>
            <a:pPr lvl="0"/>
            <a:r>
              <a:rPr lang="en-US" sz="2800" b="1" dirty="0">
                <a:latin typeface="Arial Black" panose="020B0A04020102020204" pitchFamily="34" charset="0"/>
              </a:rPr>
              <a:t>4.)  If an employee is unable to work as a result of an on the job injury, how long before the employee is entitled to </a:t>
            </a:r>
            <a:r>
              <a:rPr lang="en-US" sz="2800" dirty="0">
                <a:latin typeface="Arial Black" panose="020B0A04020102020204" pitchFamily="34" charset="0"/>
              </a:rPr>
              <a:t>workers compensation disability benefits?</a:t>
            </a:r>
          </a:p>
        </p:txBody>
      </p:sp>
      <p:sp>
        <p:nvSpPr>
          <p:cNvPr id="4" name="Rectangle 3">
            <a:extLst>
              <a:ext uri="{FF2B5EF4-FFF2-40B4-BE49-F238E27FC236}">
                <a16:creationId xmlns:a16="http://schemas.microsoft.com/office/drawing/2014/main" id="{26A85BD7-2ACA-413E-8E45-002C6B9F143A}"/>
              </a:ext>
            </a:extLst>
          </p:cNvPr>
          <p:cNvSpPr/>
          <p:nvPr/>
        </p:nvSpPr>
        <p:spPr>
          <a:xfrm>
            <a:off x="66261" y="4883450"/>
            <a:ext cx="12032974" cy="954107"/>
          </a:xfrm>
          <a:prstGeom prst="rect">
            <a:avLst/>
          </a:prstGeom>
        </p:spPr>
        <p:txBody>
          <a:bodyPr wrap="square">
            <a:spAutoFit/>
          </a:bodyPr>
          <a:lstStyle/>
          <a:p>
            <a:r>
              <a:rPr lang="en-US" sz="2800" dirty="0">
                <a:latin typeface="Arial Black" panose="020B0A04020102020204" pitchFamily="34" charset="0"/>
                <a:ea typeface="Calibri" panose="020F0502020204030204" pitchFamily="34" charset="0"/>
                <a:cs typeface="Aparajita" panose="020B0502040204020203" pitchFamily="18" charset="0"/>
              </a:rPr>
              <a:t>5.)  What happens if an employee or employer misrepresents a work-related injury?</a:t>
            </a:r>
            <a:endParaRPr lang="en-US" sz="2800" dirty="0">
              <a:latin typeface="Arial Black" panose="020B0A04020102020204" pitchFamily="34" charset="0"/>
            </a:endParaRPr>
          </a:p>
        </p:txBody>
      </p:sp>
    </p:spTree>
    <p:extLst>
      <p:ext uri="{BB962C8B-B14F-4D97-AF65-F5344CB8AC3E}">
        <p14:creationId xmlns:p14="http://schemas.microsoft.com/office/powerpoint/2010/main" val="31676707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303C391-F7B9-401A-A754-54A73D789EBA}"/>
              </a:ext>
            </a:extLst>
          </p:cNvPr>
          <p:cNvSpPr/>
          <p:nvPr/>
        </p:nvSpPr>
        <p:spPr>
          <a:xfrm>
            <a:off x="-1205948" y="304799"/>
            <a:ext cx="13397948" cy="2445670"/>
          </a:xfrm>
          <a:prstGeom prst="rect">
            <a:avLst/>
          </a:prstGeom>
        </p:spPr>
        <p:txBody>
          <a:bodyPr wrap="square">
            <a:spAutoFit/>
          </a:bodyPr>
          <a:lstStyle/>
          <a:p>
            <a:pPr lvl="3">
              <a:lnSpc>
                <a:spcPct val="107000"/>
              </a:lnSpc>
              <a:spcAft>
                <a:spcPts val="800"/>
              </a:spcAft>
            </a:pPr>
            <a:r>
              <a:rPr lang="en-US" sz="2400" dirty="0">
                <a:latin typeface="Arial Black" panose="020B0A04020102020204" pitchFamily="34" charset="0"/>
                <a:ea typeface="Calibri" panose="020F0502020204030204" pitchFamily="34" charset="0"/>
                <a:cs typeface="Aharoni" panose="02010803020104030203" pitchFamily="2" charset="-79"/>
              </a:rPr>
              <a:t>1.) Yes.  An employee who is injured on the job is not required to “formally” report the injury if his/her supervisor (or anyone with supervisory responsibilities) has actual knowledge that the injury was sustained in the course and scope of employment.  The supervisor should complete a Supervisor’s First Report of Injury as soon as they are made aware of the incident.</a:t>
            </a:r>
          </a:p>
        </p:txBody>
      </p:sp>
      <p:sp>
        <p:nvSpPr>
          <p:cNvPr id="3" name="Rectangle 2">
            <a:extLst>
              <a:ext uri="{FF2B5EF4-FFF2-40B4-BE49-F238E27FC236}">
                <a16:creationId xmlns:a16="http://schemas.microsoft.com/office/drawing/2014/main" id="{04B52513-4597-4F25-840F-D4EF0C980626}"/>
              </a:ext>
            </a:extLst>
          </p:cNvPr>
          <p:cNvSpPr/>
          <p:nvPr/>
        </p:nvSpPr>
        <p:spPr>
          <a:xfrm>
            <a:off x="172278" y="2907203"/>
            <a:ext cx="11847443" cy="1200329"/>
          </a:xfrm>
          <a:prstGeom prst="rect">
            <a:avLst/>
          </a:prstGeom>
        </p:spPr>
        <p:txBody>
          <a:bodyPr wrap="square">
            <a:spAutoFit/>
          </a:bodyPr>
          <a:lstStyle/>
          <a:p>
            <a:r>
              <a:rPr lang="en-US" sz="2400" dirty="0">
                <a:latin typeface="Arial Black" panose="020B0A04020102020204" pitchFamily="34" charset="0"/>
                <a:ea typeface="Calibri" panose="020F0502020204030204" pitchFamily="34" charset="0"/>
                <a:cs typeface="Aharoni" panose="02010803020104030203" pitchFamily="2" charset="-79"/>
              </a:rPr>
              <a:t>2.)  No. The employer cannot require an employee to exhaust all accrued leave even if the employee elects to take leave pursuant to the Family Medical Leave Act.</a:t>
            </a:r>
            <a:endParaRPr lang="en-US" sz="2400" dirty="0">
              <a:latin typeface="Arial Black" panose="020B0A04020102020204" pitchFamily="34" charset="0"/>
              <a:cs typeface="Aharoni" panose="02010803020104030203" pitchFamily="2" charset="-79"/>
            </a:endParaRPr>
          </a:p>
        </p:txBody>
      </p:sp>
      <p:sp>
        <p:nvSpPr>
          <p:cNvPr id="4" name="Rectangle 3">
            <a:extLst>
              <a:ext uri="{FF2B5EF4-FFF2-40B4-BE49-F238E27FC236}">
                <a16:creationId xmlns:a16="http://schemas.microsoft.com/office/drawing/2014/main" id="{6B4FEB6C-AE0E-40F5-A442-68ECEF86206B}"/>
              </a:ext>
            </a:extLst>
          </p:cNvPr>
          <p:cNvSpPr/>
          <p:nvPr/>
        </p:nvSpPr>
        <p:spPr>
          <a:xfrm>
            <a:off x="172278" y="4662893"/>
            <a:ext cx="12019722" cy="1655325"/>
          </a:xfrm>
          <a:prstGeom prst="rect">
            <a:avLst/>
          </a:prstGeom>
        </p:spPr>
        <p:txBody>
          <a:bodyPr wrap="square">
            <a:spAutoFit/>
          </a:bodyPr>
          <a:lstStyle/>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3.)  IMMEDIATELY for a worker who is injured in the course and scope of employment  The employee should NOT use his/her health insurance card to obtain medical treatment for a compensable on the job injury.</a:t>
            </a:r>
          </a:p>
        </p:txBody>
      </p:sp>
    </p:spTree>
    <p:extLst>
      <p:ext uri="{BB962C8B-B14F-4D97-AF65-F5344CB8AC3E}">
        <p14:creationId xmlns:p14="http://schemas.microsoft.com/office/powerpoint/2010/main" val="1081382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186AD0-4FB5-4C48-8F0F-A2A34606CF2F}"/>
              </a:ext>
            </a:extLst>
          </p:cNvPr>
          <p:cNvSpPr/>
          <p:nvPr/>
        </p:nvSpPr>
        <p:spPr>
          <a:xfrm>
            <a:off x="172278" y="727083"/>
            <a:ext cx="11847444" cy="2050498"/>
          </a:xfrm>
          <a:prstGeom prst="rect">
            <a:avLst/>
          </a:prstGeom>
        </p:spPr>
        <p:txBody>
          <a:bodyPr wrap="square">
            <a:spAutoFit/>
          </a:bodyPr>
          <a:lstStyle/>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4.)   Disability benefits are not paid for the first seven (7) days of disability, commencing the day after the injury, if the disability does not last fourteen (14) calendar days.  If the disability does last fourteen (14) calendar days, benefits are payable beginning the day following the injury.</a:t>
            </a:r>
          </a:p>
        </p:txBody>
      </p:sp>
      <p:sp>
        <p:nvSpPr>
          <p:cNvPr id="5" name="Rectangle 4">
            <a:extLst>
              <a:ext uri="{FF2B5EF4-FFF2-40B4-BE49-F238E27FC236}">
                <a16:creationId xmlns:a16="http://schemas.microsoft.com/office/drawing/2014/main" id="{03B9EB9A-8D10-4693-8531-BFF07F386FAC}"/>
              </a:ext>
            </a:extLst>
          </p:cNvPr>
          <p:cNvSpPr/>
          <p:nvPr/>
        </p:nvSpPr>
        <p:spPr>
          <a:xfrm>
            <a:off x="172278" y="3773558"/>
            <a:ext cx="11847444" cy="1260153"/>
          </a:xfrm>
          <a:prstGeom prst="rect">
            <a:avLst/>
          </a:prstGeom>
        </p:spPr>
        <p:txBody>
          <a:bodyPr wrap="square">
            <a:spAutoFit/>
          </a:bodyPr>
          <a:lstStyle/>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5.)  ANYONE who makes false statements for obtaining or defeating the payment of benefits can be found guilty of a Class D Felony and subject to a fine of up to ten thousand dollars ($10,000.00).</a:t>
            </a:r>
          </a:p>
        </p:txBody>
      </p:sp>
    </p:spTree>
    <p:extLst>
      <p:ext uri="{BB962C8B-B14F-4D97-AF65-F5344CB8AC3E}">
        <p14:creationId xmlns:p14="http://schemas.microsoft.com/office/powerpoint/2010/main" val="289096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F338F60-BCF3-4219-9B2F-BF45C4684F38}"/>
              </a:ext>
            </a:extLst>
          </p:cNvPr>
          <p:cNvSpPr/>
          <p:nvPr/>
        </p:nvSpPr>
        <p:spPr>
          <a:xfrm>
            <a:off x="2055303" y="1166070"/>
            <a:ext cx="7088697" cy="4733925"/>
          </a:xfrm>
          <a:prstGeom prst="rect">
            <a:avLst/>
          </a:prstGeom>
        </p:spPr>
        <p:txBody>
          <a:bodyPr wrap="square">
            <a:spAutoFit/>
          </a:bodyPr>
          <a:lstStyle/>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I AM THE BENEFITS ANALYST FOR ARKANSAS DEPARTMENT OF THE MILITARY</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FOR ASSISTANCE PLEASE CONTACT ME AT:</a:t>
            </a:r>
          </a:p>
          <a:p>
            <a:pPr>
              <a:lnSpc>
                <a:spcPct val="107000"/>
              </a:lnSpc>
              <a:spcAft>
                <a:spcPts val="800"/>
              </a:spcAft>
            </a:pPr>
            <a:r>
              <a:rPr lang="en-US" sz="2800" u="sng" dirty="0">
                <a:solidFill>
                  <a:srgbClr val="0563C1"/>
                </a:solidFill>
                <a:latin typeface="Arial Black" panose="020B0A04020102020204" pitchFamily="34" charset="0"/>
                <a:ea typeface="Calibri" panose="020F0502020204030204" pitchFamily="34" charset="0"/>
                <a:cs typeface="Times New Roman" panose="02020603050405020304" pitchFamily="18" charset="0"/>
                <a:hlinkClick r:id="rId2"/>
              </a:rPr>
              <a:t>terressa.galbraith@arkansas.gov</a:t>
            </a:r>
            <a:r>
              <a:rPr lang="en-US" sz="2800"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 or 501-212-5115</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THANK YOU FOR YOUR TIME </a:t>
            </a:r>
          </a:p>
        </p:txBody>
      </p:sp>
    </p:spTree>
    <p:extLst>
      <p:ext uri="{BB962C8B-B14F-4D97-AF65-F5344CB8AC3E}">
        <p14:creationId xmlns:p14="http://schemas.microsoft.com/office/powerpoint/2010/main" val="3518048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grpId="1" nodeType="clickEffect">
                                  <p:stCondLst>
                                    <p:cond delay="0"/>
                                  </p:stCondLst>
                                  <p:childTnLst>
                                    <p:animScale>
                                      <p:cBhvr>
                                        <p:cTn id="13"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ightning Bolt 2">
            <a:extLst>
              <a:ext uri="{FF2B5EF4-FFF2-40B4-BE49-F238E27FC236}">
                <a16:creationId xmlns:a16="http://schemas.microsoft.com/office/drawing/2014/main" id="{1F69B2D4-B2D6-4E52-863C-BE4F7C85C80D}"/>
              </a:ext>
            </a:extLst>
          </p:cNvPr>
          <p:cNvSpPr/>
          <p:nvPr/>
        </p:nvSpPr>
        <p:spPr>
          <a:xfrm>
            <a:off x="3473042" y="2499919"/>
            <a:ext cx="45719" cy="45719"/>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6" name="Rectangle 5">
            <a:extLst>
              <a:ext uri="{FF2B5EF4-FFF2-40B4-BE49-F238E27FC236}">
                <a16:creationId xmlns:a16="http://schemas.microsoft.com/office/drawing/2014/main" id="{CB4DA781-0877-4630-A6B6-95579B19A7BB}"/>
              </a:ext>
            </a:extLst>
          </p:cNvPr>
          <p:cNvSpPr/>
          <p:nvPr/>
        </p:nvSpPr>
        <p:spPr>
          <a:xfrm>
            <a:off x="783872" y="1562928"/>
            <a:ext cx="10323072" cy="3274486"/>
          </a:xfrm>
          <a:prstGeom prst="rect">
            <a:avLst/>
          </a:prstGeom>
        </p:spPr>
        <p:txBody>
          <a:bodyPr wrap="square">
            <a:spAutoFit/>
          </a:bodyPr>
          <a:lstStyle/>
          <a:p>
            <a:pPr>
              <a:lnSpc>
                <a:spcPct val="107000"/>
              </a:lnSpc>
              <a:spcAft>
                <a:spcPts val="800"/>
              </a:spcAft>
            </a:pPr>
            <a:r>
              <a:rPr lang="en-US" sz="3200" dirty="0">
                <a:latin typeface="Arial Black" panose="020B0A04020102020204" pitchFamily="34" charset="0"/>
                <a:ea typeface="Calibri" panose="020F0502020204030204" pitchFamily="34" charset="0"/>
                <a:cs typeface="Times New Roman" panose="02020603050405020304" pitchFamily="18" charset="0"/>
              </a:rPr>
              <a:t>ALL ACCIDENTS /INCIDENTS RESULTING IN </a:t>
            </a:r>
          </a:p>
          <a:p>
            <a:pPr>
              <a:lnSpc>
                <a:spcPct val="107000"/>
              </a:lnSpc>
              <a:spcAft>
                <a:spcPts val="800"/>
              </a:spcAft>
            </a:pPr>
            <a:r>
              <a:rPr lang="en-US" sz="2800" dirty="0">
                <a:latin typeface="Arial Black" panose="020B0A04020102020204" pitchFamily="34" charset="0"/>
                <a:ea typeface="Calibri" panose="020F0502020204030204" pitchFamily="34" charset="0"/>
                <a:cs typeface="Cavolini" panose="020B0502040204020203" pitchFamily="66" charset="0"/>
              </a:rPr>
              <a:t>           PERSONAL INJURY</a:t>
            </a:r>
          </a:p>
          <a:p>
            <a:pPr>
              <a:lnSpc>
                <a:spcPct val="107000"/>
              </a:lnSpc>
              <a:spcAft>
                <a:spcPts val="800"/>
              </a:spcAft>
            </a:pPr>
            <a:endParaRPr lang="en-US" sz="2800" dirty="0">
              <a:latin typeface="Arial Black" panose="020B0A04020102020204" pitchFamily="34" charset="0"/>
              <a:ea typeface="Calibri" panose="020F0502020204030204" pitchFamily="34" charset="0"/>
              <a:cs typeface="Cavolini" panose="020B0502040204020203" pitchFamily="66" charset="0"/>
            </a:endParaRPr>
          </a:p>
          <a:p>
            <a:pPr>
              <a:lnSpc>
                <a:spcPct val="107000"/>
              </a:lnSpc>
              <a:spcAft>
                <a:spcPts val="800"/>
              </a:spcAft>
            </a:pPr>
            <a:r>
              <a:rPr lang="en-US" sz="2800" dirty="0">
                <a:latin typeface="Arial Black" panose="020B0A04020102020204" pitchFamily="34" charset="0"/>
                <a:ea typeface="Calibri" panose="020F0502020204030204" pitchFamily="34" charset="0"/>
                <a:cs typeface="Cavolini" panose="020B0502040204020203" pitchFamily="66" charset="0"/>
              </a:rPr>
              <a:t>DAMAGE TO DEPARTMENT OF MILITARY PROPERTY</a:t>
            </a:r>
          </a:p>
          <a:p>
            <a:endParaRPr lang="en-US" sz="2800" dirty="0">
              <a:latin typeface="Arial Black" panose="020B0A04020102020204" pitchFamily="34" charset="0"/>
              <a:ea typeface="Calibri" panose="020F0502020204030204" pitchFamily="34" charset="0"/>
              <a:cs typeface="Cavolini" panose="020B0502040204020203" pitchFamily="66" charset="0"/>
            </a:endParaRPr>
          </a:p>
          <a:p>
            <a:r>
              <a:rPr lang="en-US" sz="2800" dirty="0">
                <a:latin typeface="Arial Black" panose="020B0A04020102020204" pitchFamily="34" charset="0"/>
                <a:ea typeface="Calibri" panose="020F0502020204030204" pitchFamily="34" charset="0"/>
                <a:cs typeface="Cavolini" panose="020B0502040204020203" pitchFamily="66" charset="0"/>
              </a:rPr>
              <a:t>POTENTIALLLY UNSAFE WORKING CONDITIONS</a:t>
            </a:r>
          </a:p>
        </p:txBody>
      </p:sp>
    </p:spTree>
    <p:extLst>
      <p:ext uri="{BB962C8B-B14F-4D97-AF65-F5344CB8AC3E}">
        <p14:creationId xmlns:p14="http://schemas.microsoft.com/office/powerpoint/2010/main" val="331635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1"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anim calcmode="lin" valueType="num">
                                      <p:cBhvr>
                                        <p:cTn id="13" dur="2000" fill="hold"/>
                                        <p:tgtEl>
                                          <p:spTgt spid="6"/>
                                        </p:tgtEl>
                                        <p:attrNameLst>
                                          <p:attrName>ppt_w</p:attrName>
                                        </p:attrNameLst>
                                      </p:cBhvr>
                                      <p:tavLst>
                                        <p:tav tm="0" fmla="#ppt_w*sin(2.5*pi*$)">
                                          <p:val>
                                            <p:fltVal val="0"/>
                                          </p:val>
                                        </p:tav>
                                        <p:tav tm="100000">
                                          <p:val>
                                            <p:fltVal val="1"/>
                                          </p:val>
                                        </p:tav>
                                      </p:tavLst>
                                    </p:anim>
                                    <p:anim calcmode="lin" valueType="num">
                                      <p:cBhvr>
                                        <p:cTn id="14"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99A482A-C700-4F8E-983C-F6163A801BF6}"/>
              </a:ext>
            </a:extLst>
          </p:cNvPr>
          <p:cNvSpPr/>
          <p:nvPr/>
        </p:nvSpPr>
        <p:spPr>
          <a:xfrm>
            <a:off x="6731726" y="3267416"/>
            <a:ext cx="5521234" cy="954107"/>
          </a:xfrm>
          <a:prstGeom prst="rect">
            <a:avLst/>
          </a:prstGeom>
        </p:spPr>
        <p:txBody>
          <a:bodyPr wrap="square">
            <a:spAutoFit/>
          </a:bodyPr>
          <a:lstStyle/>
          <a:p>
            <a:r>
              <a:rPr lang="en-US" sz="2800" dirty="0">
                <a:latin typeface="Arial Black" panose="020B0A04020102020204" pitchFamily="34" charset="0"/>
              </a:rPr>
              <a:t>                                         </a:t>
            </a:r>
          </a:p>
          <a:p>
            <a:r>
              <a:rPr lang="en-US" sz="2800" dirty="0">
                <a:latin typeface="Arial Black" panose="020B0A04020102020204" pitchFamily="34" charset="0"/>
              </a:rPr>
              <a:t>SUPERVISORS</a:t>
            </a:r>
          </a:p>
        </p:txBody>
      </p:sp>
      <p:sp>
        <p:nvSpPr>
          <p:cNvPr id="6" name="Rectangle 5">
            <a:extLst>
              <a:ext uri="{FF2B5EF4-FFF2-40B4-BE49-F238E27FC236}">
                <a16:creationId xmlns:a16="http://schemas.microsoft.com/office/drawing/2014/main" id="{3402C2BD-DA75-4BA8-B73D-C9452CB9B294}"/>
              </a:ext>
            </a:extLst>
          </p:cNvPr>
          <p:cNvSpPr/>
          <p:nvPr/>
        </p:nvSpPr>
        <p:spPr>
          <a:xfrm>
            <a:off x="478971" y="5175221"/>
            <a:ext cx="10058399" cy="532775"/>
          </a:xfrm>
          <a:prstGeom prst="rect">
            <a:avLst/>
          </a:prstGeom>
        </p:spPr>
        <p:txBody>
          <a:bodyPr wrap="square">
            <a:spAutoFit/>
          </a:bodyPr>
          <a:lstStyle/>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ALL DEPARTMENT OF THE MILITARY EMPLOYEES</a:t>
            </a:r>
          </a:p>
        </p:txBody>
      </p:sp>
      <p:sp>
        <p:nvSpPr>
          <p:cNvPr id="4" name="Rectangle 3">
            <a:extLst>
              <a:ext uri="{FF2B5EF4-FFF2-40B4-BE49-F238E27FC236}">
                <a16:creationId xmlns:a16="http://schemas.microsoft.com/office/drawing/2014/main" id="{943B2F68-9FF0-4038-B84A-721C4CC3A748}"/>
              </a:ext>
            </a:extLst>
          </p:cNvPr>
          <p:cNvSpPr/>
          <p:nvPr/>
        </p:nvSpPr>
        <p:spPr>
          <a:xfrm>
            <a:off x="3674640" y="663436"/>
            <a:ext cx="4450079" cy="469809"/>
          </a:xfrm>
          <a:prstGeom prst="rect">
            <a:avLst/>
          </a:prstGeom>
        </p:spPr>
        <p:txBody>
          <a:bodyPr wrap="square">
            <a:spAutoFit/>
          </a:bodyPr>
          <a:lstStyle/>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WHO IS RESPONSIBLE</a:t>
            </a:r>
          </a:p>
        </p:txBody>
      </p:sp>
      <p:sp>
        <p:nvSpPr>
          <p:cNvPr id="5" name="Rectangle 4">
            <a:extLst>
              <a:ext uri="{FF2B5EF4-FFF2-40B4-BE49-F238E27FC236}">
                <a16:creationId xmlns:a16="http://schemas.microsoft.com/office/drawing/2014/main" id="{C7652839-0693-4DB8-A184-235389D58A17}"/>
              </a:ext>
            </a:extLst>
          </p:cNvPr>
          <p:cNvSpPr/>
          <p:nvPr/>
        </p:nvSpPr>
        <p:spPr>
          <a:xfrm>
            <a:off x="0" y="1682779"/>
            <a:ext cx="5033554" cy="523220"/>
          </a:xfrm>
          <a:prstGeom prst="rect">
            <a:avLst/>
          </a:prstGeom>
        </p:spPr>
        <p:txBody>
          <a:bodyPr wrap="square">
            <a:spAutoFit/>
          </a:bodyPr>
          <a:lstStyle/>
          <a:p>
            <a:r>
              <a:rPr lang="en-US" sz="2800" dirty="0">
                <a:latin typeface="Arial Black" panose="020B0A04020102020204" pitchFamily="34" charset="0"/>
              </a:rPr>
              <a:t>SENIOR MANAGEMENT</a:t>
            </a:r>
          </a:p>
        </p:txBody>
      </p:sp>
      <p:sp>
        <p:nvSpPr>
          <p:cNvPr id="7" name="Rectangle 6">
            <a:extLst>
              <a:ext uri="{FF2B5EF4-FFF2-40B4-BE49-F238E27FC236}">
                <a16:creationId xmlns:a16="http://schemas.microsoft.com/office/drawing/2014/main" id="{28C968B4-1EE9-4C9A-A89D-D784D855100D}"/>
              </a:ext>
            </a:extLst>
          </p:cNvPr>
          <p:cNvSpPr/>
          <p:nvPr/>
        </p:nvSpPr>
        <p:spPr>
          <a:xfrm>
            <a:off x="4711337" y="2744607"/>
            <a:ext cx="4450079" cy="523220"/>
          </a:xfrm>
          <a:prstGeom prst="rect">
            <a:avLst/>
          </a:prstGeom>
        </p:spPr>
        <p:txBody>
          <a:bodyPr wrap="square">
            <a:spAutoFit/>
          </a:bodyPr>
          <a:lstStyle/>
          <a:p>
            <a:r>
              <a:rPr lang="en-US" sz="2800" dirty="0">
                <a:latin typeface="Arial Black" panose="020B0A04020102020204" pitchFamily="34" charset="0"/>
              </a:rPr>
              <a:t>STAFF</a:t>
            </a:r>
            <a:r>
              <a:rPr lang="en-US" dirty="0">
                <a:latin typeface="Arial Black" panose="020B0A04020102020204" pitchFamily="34" charset="0"/>
              </a:rPr>
              <a:t> </a:t>
            </a:r>
            <a:endParaRPr lang="en-US" dirty="0"/>
          </a:p>
        </p:txBody>
      </p:sp>
    </p:spTree>
    <p:extLst>
      <p:ext uri="{BB962C8B-B14F-4D97-AF65-F5344CB8AC3E}">
        <p14:creationId xmlns:p14="http://schemas.microsoft.com/office/powerpoint/2010/main" val="1289768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3BAE249-9536-4BAE-93ED-671121663B0B}"/>
              </a:ext>
            </a:extLst>
          </p:cNvPr>
          <p:cNvSpPr/>
          <p:nvPr/>
        </p:nvSpPr>
        <p:spPr>
          <a:xfrm>
            <a:off x="296091" y="1576251"/>
            <a:ext cx="11329852" cy="5270032"/>
          </a:xfrm>
          <a:prstGeom prst="rect">
            <a:avLst/>
          </a:prstGeom>
        </p:spPr>
        <p:txBody>
          <a:bodyPr wrap="square">
            <a:spAutoFit/>
          </a:bodyPr>
          <a:lstStyle/>
          <a:p>
            <a:pPr>
              <a:lnSpc>
                <a:spcPct val="107000"/>
              </a:lnSpc>
              <a:spcAft>
                <a:spcPts val="800"/>
              </a:spcAft>
            </a:pPr>
            <a:r>
              <a:rPr lang="en-US" sz="3600" dirty="0">
                <a:latin typeface="Franklin Gothic Heavy" panose="020B0903020102020204" pitchFamily="34" charset="0"/>
                <a:ea typeface="Calibri" panose="020F0502020204030204" pitchFamily="34" charset="0"/>
                <a:cs typeface="Times New Roman" panose="02020603050405020304" pitchFamily="18" charset="0"/>
              </a:rPr>
              <a:t>*POLICE, FIRE, EMERGENCY SERVICES, AUTO ACCIDENT &amp; ETC. SHALL BE NOTIFIED IMMEDIATELY </a:t>
            </a:r>
          </a:p>
          <a:p>
            <a:pPr>
              <a:lnSpc>
                <a:spcPct val="107000"/>
              </a:lnSpc>
              <a:spcAft>
                <a:spcPts val="800"/>
              </a:spcAft>
            </a:pPr>
            <a:r>
              <a:rPr lang="en-US" sz="3600" dirty="0">
                <a:latin typeface="Franklin Gothic Heavy" panose="020B0903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3600" dirty="0">
                <a:latin typeface="Franklin Gothic Heavy" panose="020B0903020102020204" pitchFamily="34" charset="0"/>
                <a:ea typeface="Calibri" panose="020F0502020204030204" pitchFamily="34" charset="0"/>
                <a:cs typeface="Times New Roman" panose="02020603050405020304" pitchFamily="18" charset="0"/>
              </a:rPr>
              <a:t>* SERIOUS INJURY</a:t>
            </a:r>
          </a:p>
          <a:p>
            <a:pPr>
              <a:lnSpc>
                <a:spcPct val="107000"/>
              </a:lnSpc>
              <a:spcAft>
                <a:spcPts val="800"/>
              </a:spcAft>
            </a:pPr>
            <a:endParaRPr lang="en-US" sz="3600" dirty="0">
              <a:latin typeface="Franklin Gothic Heavy" panose="020B0903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3600" dirty="0">
                <a:latin typeface="Franklin Gothic Heavy" panose="020B0903020102020204" pitchFamily="34" charset="0"/>
                <a:ea typeface="Calibri" panose="020F0502020204030204" pitchFamily="34" charset="0"/>
                <a:cs typeface="Times New Roman" panose="02020603050405020304" pitchFamily="18" charset="0"/>
              </a:rPr>
              <a:t>*SIGNIFICANT PROPERTY DAMAGE</a:t>
            </a:r>
          </a:p>
          <a:p>
            <a:endParaRPr lang="en-US" sz="3600" dirty="0">
              <a:latin typeface="Franklin Gothic Heavy" panose="020B0903020102020204" pitchFamily="34" charset="0"/>
              <a:ea typeface="Calibri" panose="020F0502020204030204" pitchFamily="34" charset="0"/>
              <a:cs typeface="Times New Roman" panose="02020603050405020304" pitchFamily="18" charset="0"/>
            </a:endParaRPr>
          </a:p>
          <a:p>
            <a:r>
              <a:rPr lang="en-US" sz="3600" dirty="0">
                <a:latin typeface="Franklin Gothic Heavy" panose="020B0903020102020204" pitchFamily="34" charset="0"/>
                <a:ea typeface="Calibri" panose="020F0502020204030204" pitchFamily="34" charset="0"/>
                <a:cs typeface="Times New Roman" panose="02020603050405020304" pitchFamily="18" charset="0"/>
              </a:rPr>
              <a:t>* OTHER INCIDENT </a:t>
            </a:r>
            <a:endParaRPr lang="en-US" sz="3600" dirty="0">
              <a:latin typeface="Franklin Gothic Heavy" panose="020B0903020102020204" pitchFamily="34" charset="0"/>
            </a:endParaRPr>
          </a:p>
        </p:txBody>
      </p:sp>
      <p:sp>
        <p:nvSpPr>
          <p:cNvPr id="3" name="Rectangle 2">
            <a:extLst>
              <a:ext uri="{FF2B5EF4-FFF2-40B4-BE49-F238E27FC236}">
                <a16:creationId xmlns:a16="http://schemas.microsoft.com/office/drawing/2014/main" id="{839E45EA-E69F-4CEC-BB7E-87185C72D1E9}"/>
              </a:ext>
            </a:extLst>
          </p:cNvPr>
          <p:cNvSpPr/>
          <p:nvPr/>
        </p:nvSpPr>
        <p:spPr>
          <a:xfrm>
            <a:off x="2673531" y="313509"/>
            <a:ext cx="5669280" cy="532775"/>
          </a:xfrm>
          <a:prstGeom prst="rect">
            <a:avLst/>
          </a:prstGeom>
        </p:spPr>
        <p:txBody>
          <a:bodyPr wrap="square">
            <a:spAutoFit/>
          </a:bodyPr>
          <a:lstStyle/>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REPORTING GUIDELINES</a:t>
            </a:r>
          </a:p>
        </p:txBody>
      </p:sp>
    </p:spTree>
    <p:extLst>
      <p:ext uri="{BB962C8B-B14F-4D97-AF65-F5344CB8AC3E}">
        <p14:creationId xmlns:p14="http://schemas.microsoft.com/office/powerpoint/2010/main" val="2664994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CB4FF3E-EFD8-4BD6-A3D2-2D1108D622EE}"/>
              </a:ext>
            </a:extLst>
          </p:cNvPr>
          <p:cNvSpPr/>
          <p:nvPr/>
        </p:nvSpPr>
        <p:spPr>
          <a:xfrm>
            <a:off x="191589" y="296091"/>
            <a:ext cx="11800114" cy="5861156"/>
          </a:xfrm>
          <a:prstGeom prst="rect">
            <a:avLst/>
          </a:prstGeom>
        </p:spPr>
        <p:txBody>
          <a:bodyPr wrap="square">
            <a:spAutoFit/>
          </a:bodyPr>
          <a:lstStyle/>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*EMPLOYEE SHALL NOTIFY SUPERVISOR /DESIGNEE </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*EMPLOYEE/SUPERVISOR CALL NURSES HOT LINE - THIS INTIATES THE WORKERS COMPENSATON CLAIM</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1-855-339-1893 </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*EMPLOYEE/SUPERVISOR WILL REVIEW FORMS WITH HUMAN RESOURCES-BENEFITS ANALYST </a:t>
            </a:r>
          </a:p>
          <a:p>
            <a:pPr>
              <a:lnSpc>
                <a:spcPct val="107000"/>
              </a:lnSpc>
              <a:spcAft>
                <a:spcPts val="800"/>
              </a:spcAft>
            </a:pPr>
            <a:endParaRPr lang="en-US" sz="28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*AN EMPLOYEE MAY NOT IMMEDIATLEY KNOW HE/SHE IS INJURED/ILL </a:t>
            </a:r>
          </a:p>
        </p:txBody>
      </p:sp>
    </p:spTree>
    <p:extLst>
      <p:ext uri="{BB962C8B-B14F-4D97-AF65-F5344CB8AC3E}">
        <p14:creationId xmlns:p14="http://schemas.microsoft.com/office/powerpoint/2010/main" val="50605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2"/>
                                        </p:tgtEl>
                                        <p:attrNameLst>
                                          <p:attrName>r</p:attrName>
                                        </p:attrNameLst>
                                      </p:cBhvr>
                                    </p:animRot>
                                    <p:animRot by="-240000">
                                      <p:cBhvr>
                                        <p:cTn id="7" dur="200" fill="hold">
                                          <p:stCondLst>
                                            <p:cond delay="200"/>
                                          </p:stCondLst>
                                        </p:cTn>
                                        <p:tgtEl>
                                          <p:spTgt spid="2"/>
                                        </p:tgtEl>
                                        <p:attrNameLst>
                                          <p:attrName>r</p:attrName>
                                        </p:attrNameLst>
                                      </p:cBhvr>
                                    </p:animRot>
                                    <p:animRot by="240000">
                                      <p:cBhvr>
                                        <p:cTn id="8" dur="200" fill="hold">
                                          <p:stCondLst>
                                            <p:cond delay="400"/>
                                          </p:stCondLst>
                                        </p:cTn>
                                        <p:tgtEl>
                                          <p:spTgt spid="2"/>
                                        </p:tgtEl>
                                        <p:attrNameLst>
                                          <p:attrName>r</p:attrName>
                                        </p:attrNameLst>
                                      </p:cBhvr>
                                    </p:animRot>
                                    <p:animRot by="-240000">
                                      <p:cBhvr>
                                        <p:cTn id="9" dur="200" fill="hold">
                                          <p:stCondLst>
                                            <p:cond delay="600"/>
                                          </p:stCondLst>
                                        </p:cTn>
                                        <p:tgtEl>
                                          <p:spTgt spid="2"/>
                                        </p:tgtEl>
                                        <p:attrNameLst>
                                          <p:attrName>r</p:attrName>
                                        </p:attrNameLst>
                                      </p:cBhvr>
                                    </p:animRot>
                                    <p:animRot by="120000">
                                      <p:cBhvr>
                                        <p:cTn id="10" dur="200" fill="hold">
                                          <p:stCondLst>
                                            <p:cond delay="80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8BE421-ED96-4FD8-A126-89FB48766C45}"/>
              </a:ext>
            </a:extLst>
          </p:cNvPr>
          <p:cNvSpPr/>
          <p:nvPr/>
        </p:nvSpPr>
        <p:spPr>
          <a:xfrm>
            <a:off x="269966" y="1236616"/>
            <a:ext cx="11277599" cy="4836517"/>
          </a:xfrm>
          <a:prstGeom prst="rect">
            <a:avLst/>
          </a:prstGeom>
        </p:spPr>
        <p:txBody>
          <a:bodyPr wrap="square">
            <a:spAutoFit/>
          </a:bodyPr>
          <a:lstStyle/>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EMPLOYEES ARE OBLIGATED TO REPORT:</a:t>
            </a:r>
          </a:p>
          <a:p>
            <a:pPr marL="457200" indent="-457200">
              <a:lnSpc>
                <a:spcPct val="107000"/>
              </a:lnSpc>
              <a:spcAft>
                <a:spcPts val="800"/>
              </a:spcAft>
              <a:buFont typeface="Arial" panose="020B0604020202020204" pitchFamily="34" charset="0"/>
              <a:buChar char="•"/>
            </a:pPr>
            <a:r>
              <a:rPr lang="en-US" sz="2800" dirty="0">
                <a:latin typeface="Arial Black" panose="020B0A04020102020204" pitchFamily="34" charset="0"/>
                <a:ea typeface="Calibri" panose="020F0502020204030204" pitchFamily="34" charset="0"/>
                <a:cs typeface="Times New Roman" panose="02020603050405020304" pitchFamily="18" charset="0"/>
              </a:rPr>
              <a:t>INJURIES </a:t>
            </a:r>
          </a:p>
          <a:p>
            <a:pPr marL="457200" indent="-457200">
              <a:lnSpc>
                <a:spcPct val="107000"/>
              </a:lnSpc>
              <a:spcAft>
                <a:spcPts val="800"/>
              </a:spcAft>
              <a:buFont typeface="Arial" panose="020B0604020202020204" pitchFamily="34" charset="0"/>
              <a:buChar char="•"/>
            </a:pPr>
            <a:r>
              <a:rPr lang="en-US" sz="2800" dirty="0">
                <a:latin typeface="Arial Black" panose="020B0A04020102020204" pitchFamily="34" charset="0"/>
                <a:ea typeface="Calibri" panose="020F0502020204030204" pitchFamily="34" charset="0"/>
                <a:cs typeface="Times New Roman" panose="02020603050405020304" pitchFamily="18" charset="0"/>
              </a:rPr>
              <a:t>INCIDENTS OF DEPARTMENT OF THE MILITARY PROPERTY DAMAGE </a:t>
            </a:r>
          </a:p>
          <a:p>
            <a:pPr marL="457200" indent="-457200">
              <a:lnSpc>
                <a:spcPct val="107000"/>
              </a:lnSpc>
              <a:spcAft>
                <a:spcPts val="800"/>
              </a:spcAft>
              <a:buFont typeface="Arial" panose="020B0604020202020204" pitchFamily="34" charset="0"/>
              <a:buChar char="•"/>
            </a:pPr>
            <a:r>
              <a:rPr lang="en-US" sz="2800" dirty="0">
                <a:latin typeface="Arial Black" panose="020B0A04020102020204" pitchFamily="34" charset="0"/>
                <a:ea typeface="Calibri" panose="020F0502020204030204" pitchFamily="34" charset="0"/>
                <a:cs typeface="Times New Roman" panose="02020603050405020304" pitchFamily="18" charset="0"/>
              </a:rPr>
              <a:t>UNSAFE OR POTENTIALLY UNSAFE WORKING CONDITIONS</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EXAMPLES ARE</a:t>
            </a:r>
            <a:r>
              <a:rPr lang="en-US" sz="2800" dirty="0">
                <a:solidFill>
                  <a:srgbClr val="FFFF00"/>
                </a:solidFill>
                <a:latin typeface="Arial Black" panose="020B0A0402010202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640349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9D77C05-69CD-46BC-9E4B-14E9F0F83F9D}"/>
              </a:ext>
            </a:extLst>
          </p:cNvPr>
          <p:cNvSpPr/>
          <p:nvPr/>
        </p:nvSpPr>
        <p:spPr>
          <a:xfrm>
            <a:off x="1151983" y="920573"/>
            <a:ext cx="10302240" cy="5329664"/>
          </a:xfrm>
          <a:prstGeom prst="rect">
            <a:avLst/>
          </a:prstGeom>
        </p:spPr>
        <p:txBody>
          <a:bodyPr wrap="square">
            <a:spAutoFit/>
          </a:bodyPr>
          <a:lstStyle/>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LOSS OF CONSCIOUSNESS                        DAMAGE TO SKIN</a:t>
            </a:r>
          </a:p>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                                  BROKEN GLASS/WINDOWS                                                                           FALLS</a:t>
            </a:r>
          </a:p>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                                                   VEHICLE ACCIDENTS                                                    INJURIES TO BODY</a:t>
            </a:r>
          </a:p>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                            LOSS/THEFT OF DEPARTMENT PROPERTY                                                           WATER OR GAS LEAKS                                                      POISION/EXPOSED TO HAZARDOUS MATERIAL</a:t>
            </a:r>
          </a:p>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                                                MISSING SAFETY EQUIPMENT                                          SERIOUS/SEVERE DAMAGE TO SKIN                                                     </a:t>
            </a:r>
          </a:p>
          <a:p>
            <a:pPr>
              <a:lnSpc>
                <a:spcPct val="107000"/>
              </a:lnSpc>
              <a:spcAft>
                <a:spcPts val="800"/>
              </a:spcAft>
            </a:pPr>
            <a:r>
              <a:rPr lang="en-US" sz="2400" dirty="0">
                <a:latin typeface="Arial Black" panose="020B0A04020102020204" pitchFamily="34" charset="0"/>
                <a:ea typeface="Calibri" panose="020F0502020204030204" pitchFamily="34" charset="0"/>
                <a:cs typeface="Times New Roman" panose="02020603050405020304" pitchFamily="18" charset="0"/>
              </a:rPr>
              <a:t>                                                                   EXPOSED WIRES                                                              INCAPACITATION/DISLOCATION OF LIMBS</a:t>
            </a:r>
          </a:p>
        </p:txBody>
      </p:sp>
    </p:spTree>
    <p:extLst>
      <p:ext uri="{BB962C8B-B14F-4D97-AF65-F5344CB8AC3E}">
        <p14:creationId xmlns:p14="http://schemas.microsoft.com/office/powerpoint/2010/main" val="2994173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2"/>
                                        </p:tgtEl>
                                      </p:cBhvr>
                                    </p:animEffect>
                                    <p:anim calcmode="lin" valueType="num">
                                      <p:cBhvr>
                                        <p:cTn id="7" dur="2000"/>
                                        <p:tgtEl>
                                          <p:spTgt spid="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2"/>
                                        </p:tgtEl>
                                        <p:attrNameLst>
                                          <p:attrName>ppt_h</p:attrName>
                                        </p:attrNameLst>
                                      </p:cBhvr>
                                      <p:tavLst>
                                        <p:tav tm="0">
                                          <p:val>
                                            <p:strVal val="ppt_h"/>
                                          </p:val>
                                        </p:tav>
                                        <p:tav tm="100000">
                                          <p:val>
                                            <p:strVal val="ppt_h"/>
                                          </p:val>
                                        </p:tav>
                                      </p:tavLst>
                                    </p:anim>
                                    <p:set>
                                      <p:cBhvr>
                                        <p:cTn id="9"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FE04B13-6BFD-49EC-94C1-A43DD66EF022}"/>
              </a:ext>
            </a:extLst>
          </p:cNvPr>
          <p:cNvSpPr/>
          <p:nvPr/>
        </p:nvSpPr>
        <p:spPr>
          <a:xfrm>
            <a:off x="-191589" y="2194560"/>
            <a:ext cx="12009120" cy="1915845"/>
          </a:xfrm>
          <a:prstGeom prst="rect">
            <a:avLst/>
          </a:prstGeom>
        </p:spPr>
        <p:txBody>
          <a:bodyPr wrap="square">
            <a:spAutoFit/>
          </a:bodyPr>
          <a:lstStyle/>
          <a:p>
            <a:pPr marL="457200" marR="0">
              <a:lnSpc>
                <a:spcPct val="107000"/>
              </a:lnSpc>
              <a:spcBef>
                <a:spcPts val="0"/>
              </a:spcBef>
              <a:spcAft>
                <a:spcPts val="0"/>
              </a:spcAft>
            </a:pPr>
            <a:r>
              <a:rPr lang="en-US" sz="2800" b="1" dirty="0">
                <a:latin typeface="Arial Black" panose="020B0A04020102020204" pitchFamily="34" charset="0"/>
                <a:ea typeface="Calibri" panose="020F0502020204030204" pitchFamily="34" charset="0"/>
                <a:cs typeface="Aharoni" panose="02010803020104030203" pitchFamily="2" charset="-79"/>
              </a:rPr>
              <a:t>WORK RELATED VEHICLE ACCIDENTS ARE REPORTED TO JERRY COWLES, MAINTENANCE COORDINATOR </a:t>
            </a:r>
          </a:p>
          <a:p>
            <a:pPr marL="457200" marR="0">
              <a:lnSpc>
                <a:spcPct val="107000"/>
              </a:lnSpc>
              <a:spcBef>
                <a:spcPts val="0"/>
              </a:spcBef>
              <a:spcAft>
                <a:spcPts val="0"/>
              </a:spcAft>
            </a:pPr>
            <a:r>
              <a:rPr lang="en-US" sz="2800" dirty="0">
                <a:latin typeface="Arial Black" panose="020B0A04020102020204" pitchFamily="34" charset="0"/>
                <a:ea typeface="Calibri" panose="020F0502020204030204" pitchFamily="34" charset="0"/>
                <a:cs typeface="Aharoni" panose="02010803020104030203" pitchFamily="2" charset="-79"/>
              </a:rPr>
              <a:t>PHONE: 501-212-5123 </a:t>
            </a:r>
          </a:p>
          <a:p>
            <a:pPr marL="457200" marR="0">
              <a:lnSpc>
                <a:spcPct val="107000"/>
              </a:lnSpc>
              <a:spcBef>
                <a:spcPts val="0"/>
              </a:spcBef>
              <a:spcAft>
                <a:spcPts val="0"/>
              </a:spcAft>
            </a:pPr>
            <a:r>
              <a:rPr lang="en-US" sz="2800" dirty="0">
                <a:latin typeface="Arial Black" panose="020B0A04020102020204" pitchFamily="34" charset="0"/>
                <a:ea typeface="Calibri" panose="020F0502020204030204" pitchFamily="34" charset="0"/>
                <a:cs typeface="Aharoni" panose="02010803020104030203" pitchFamily="2" charset="-79"/>
              </a:rPr>
              <a:t>EMAIL:  </a:t>
            </a:r>
            <a:r>
              <a:rPr lang="en-US" sz="2800" u="sng" dirty="0">
                <a:solidFill>
                  <a:srgbClr val="000000"/>
                </a:solidFill>
                <a:latin typeface="Arial Black" panose="020B0A04020102020204" pitchFamily="34" charset="0"/>
                <a:ea typeface="Calibri" panose="020F0502020204030204" pitchFamily="34" charset="0"/>
                <a:cs typeface="Aharoni" panose="02010803020104030203" pitchFamily="2" charset="-79"/>
                <a:hlinkClick r:id="rId2"/>
              </a:rPr>
              <a:t>jerry.cowles@arkansas.gov</a:t>
            </a:r>
            <a:r>
              <a:rPr lang="en-US" sz="2800" dirty="0">
                <a:solidFill>
                  <a:srgbClr val="000000"/>
                </a:solidFill>
                <a:latin typeface="Arial Black" panose="020B0A04020102020204" pitchFamily="34" charset="0"/>
                <a:ea typeface="Calibri" panose="020F0502020204030204" pitchFamily="34" charset="0"/>
                <a:cs typeface="Aharoni" panose="02010803020104030203" pitchFamily="2" charset="-79"/>
              </a:rPr>
              <a:t> </a:t>
            </a:r>
            <a:endParaRPr lang="en-US" sz="2800" dirty="0">
              <a:latin typeface="Arial Black" panose="020B0A04020102020204" pitchFamily="34" charset="0"/>
              <a:ea typeface="Calibri" panose="020F0502020204030204" pitchFamily="34" charset="0"/>
              <a:cs typeface="Aharoni" panose="02010803020104030203" pitchFamily="2" charset="-79"/>
            </a:endParaRPr>
          </a:p>
        </p:txBody>
      </p:sp>
      <p:sp>
        <p:nvSpPr>
          <p:cNvPr id="3" name="Rectangle 2">
            <a:extLst>
              <a:ext uri="{FF2B5EF4-FFF2-40B4-BE49-F238E27FC236}">
                <a16:creationId xmlns:a16="http://schemas.microsoft.com/office/drawing/2014/main" id="{4E506470-0DC5-4880-A0CD-96DEE8F26990}"/>
              </a:ext>
            </a:extLst>
          </p:cNvPr>
          <p:cNvSpPr/>
          <p:nvPr/>
        </p:nvSpPr>
        <p:spPr>
          <a:xfrm>
            <a:off x="374469" y="4467234"/>
            <a:ext cx="11530147" cy="1815882"/>
          </a:xfrm>
          <a:prstGeom prst="rect">
            <a:avLst/>
          </a:prstGeom>
        </p:spPr>
        <p:txBody>
          <a:bodyPr wrap="square">
            <a:spAutoFit/>
          </a:bodyPr>
          <a:lstStyle/>
          <a:p>
            <a:r>
              <a:rPr lang="en-US" sz="2800" dirty="0">
                <a:latin typeface="Arial Black" panose="020B0A04020102020204" pitchFamily="34" charset="0"/>
              </a:rPr>
              <a:t>WORK RELATED INJURY/ILLNESS ARE REPORTED TO         TESS GALBRAITH, BENEFITS ANALYST </a:t>
            </a:r>
          </a:p>
          <a:p>
            <a:r>
              <a:rPr lang="en-US" sz="2800" dirty="0">
                <a:latin typeface="Arial Black" panose="020B0A04020102020204" pitchFamily="34" charset="0"/>
              </a:rPr>
              <a:t>PHONE: 501-212-5115 </a:t>
            </a:r>
          </a:p>
          <a:p>
            <a:r>
              <a:rPr lang="en-US" sz="2800" dirty="0">
                <a:latin typeface="Arial Black" panose="020B0A04020102020204" pitchFamily="34" charset="0"/>
              </a:rPr>
              <a:t>EMAIL: </a:t>
            </a:r>
            <a:r>
              <a:rPr lang="en-US" sz="2800" u="sng" dirty="0">
                <a:latin typeface="Arial Black" panose="020B0A04020102020204" pitchFamily="34" charset="0"/>
                <a:hlinkClick r:id="rId3"/>
              </a:rPr>
              <a:t>terressa.galbraith@arkansas.gov</a:t>
            </a:r>
            <a:r>
              <a:rPr lang="en-US" sz="2800"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 </a:t>
            </a:r>
            <a:endParaRPr lang="en-US" sz="2800" dirty="0">
              <a:latin typeface="Arial Black" panose="020B0A04020102020204" pitchFamily="34" charset="0"/>
            </a:endParaRPr>
          </a:p>
        </p:txBody>
      </p:sp>
      <p:sp>
        <p:nvSpPr>
          <p:cNvPr id="4" name="Rectangle 3">
            <a:extLst>
              <a:ext uri="{FF2B5EF4-FFF2-40B4-BE49-F238E27FC236}">
                <a16:creationId xmlns:a16="http://schemas.microsoft.com/office/drawing/2014/main" id="{126FEE91-87CB-43AB-865E-9125BF659CA1}"/>
              </a:ext>
            </a:extLst>
          </p:cNvPr>
          <p:cNvSpPr/>
          <p:nvPr/>
        </p:nvSpPr>
        <p:spPr>
          <a:xfrm>
            <a:off x="592182" y="365760"/>
            <a:ext cx="11599818" cy="532775"/>
          </a:xfrm>
          <a:prstGeom prst="rect">
            <a:avLst/>
          </a:prstGeom>
        </p:spPr>
        <p:txBody>
          <a:bodyPr wrap="square">
            <a:spAutoFit/>
          </a:bodyPr>
          <a:lstStyle/>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WORKERS COMPENSATION IMPORTANT CONTACTS</a:t>
            </a:r>
          </a:p>
        </p:txBody>
      </p:sp>
    </p:spTree>
    <p:extLst>
      <p:ext uri="{BB962C8B-B14F-4D97-AF65-F5344CB8AC3E}">
        <p14:creationId xmlns:p14="http://schemas.microsoft.com/office/powerpoint/2010/main" val="10223172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F57A95-2161-4089-A7CE-A6C5D1194EBA}"/>
              </a:ext>
            </a:extLst>
          </p:cNvPr>
          <p:cNvSpPr/>
          <p:nvPr/>
        </p:nvSpPr>
        <p:spPr>
          <a:xfrm>
            <a:off x="862150" y="1506583"/>
            <a:ext cx="10023564" cy="5194948"/>
          </a:xfrm>
          <a:prstGeom prst="rect">
            <a:avLst/>
          </a:prstGeom>
        </p:spPr>
        <p:txBody>
          <a:bodyPr wrap="square">
            <a:spAutoFit/>
          </a:bodyPr>
          <a:lstStyle/>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ANY EMPLOYEE WHO FAILS TO REPORT DAMAGE TO THE DEPARTMENT OF THE MILITARY PROPTERTY SHALL BE SUBJECT TO DISCIPLINARY ACTION INCLUDING TERMINATION OF EMPLOYMENT </a:t>
            </a:r>
          </a:p>
          <a:p>
            <a:pPr>
              <a:lnSpc>
                <a:spcPct val="107000"/>
              </a:lnSpc>
              <a:spcAft>
                <a:spcPts val="800"/>
              </a:spcAft>
            </a:pPr>
            <a:endParaRPr lang="en-US" sz="28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28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2800" dirty="0">
              <a:latin typeface="Arial Black" panose="020B0A040201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a:latin typeface="Arial Black" panose="020B0A04020102020204" pitchFamily="34" charset="0"/>
                <a:ea typeface="Calibri" panose="020F0502020204030204" pitchFamily="34" charset="0"/>
                <a:cs typeface="Times New Roman" panose="02020603050405020304" pitchFamily="18" charset="0"/>
              </a:rPr>
              <a:t>                                                                                               INCIDENT REPORTING POLICY 48-2020 ,LAST PARAGRAPH</a:t>
            </a:r>
            <a:r>
              <a:rPr lang="en-US" sz="2800" dirty="0">
                <a:latin typeface="Arial Black" panose="020B0A04020102020204" pitchFamily="34" charset="0"/>
                <a:ea typeface="Calibri" panose="020F0502020204030204" pitchFamily="34" charset="0"/>
                <a:cs typeface="Times New Roman" panose="02020603050405020304" pitchFamily="18" charset="0"/>
              </a:rPr>
              <a:t> </a:t>
            </a:r>
          </a:p>
          <a:p>
            <a:pPr>
              <a:lnSpc>
                <a:spcPct val="107000"/>
              </a:lnSpc>
              <a:spcAft>
                <a:spcPts val="800"/>
              </a:spcAft>
            </a:pPr>
            <a:endParaRPr lang="en-US" sz="2800" dirty="0">
              <a:latin typeface="Arial Black" panose="020B0A04020102020204" pitchFamily="34"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id="{9D1C4E06-4804-4971-89AE-B3C7AA88A15A}"/>
              </a:ext>
            </a:extLst>
          </p:cNvPr>
          <p:cNvSpPr/>
          <p:nvPr/>
        </p:nvSpPr>
        <p:spPr>
          <a:xfrm>
            <a:off x="3840480" y="637361"/>
            <a:ext cx="3901440" cy="532775"/>
          </a:xfrm>
          <a:prstGeom prst="rect">
            <a:avLst/>
          </a:prstGeom>
        </p:spPr>
        <p:txBody>
          <a:bodyPr wrap="square">
            <a:spAutoFit/>
          </a:bodyPr>
          <a:lstStyle/>
          <a:p>
            <a:pPr>
              <a:lnSpc>
                <a:spcPct val="107000"/>
              </a:lnSpc>
              <a:spcAft>
                <a:spcPts val="800"/>
              </a:spcAft>
            </a:pPr>
            <a:r>
              <a:rPr lang="en-US" sz="2800" dirty="0">
                <a:latin typeface="Arial Black" panose="020B0A04020102020204" pitchFamily="34" charset="0"/>
                <a:ea typeface="Calibri" panose="020F0502020204030204" pitchFamily="34" charset="0"/>
                <a:cs typeface="Times New Roman" panose="02020603050405020304" pitchFamily="18" charset="0"/>
              </a:rPr>
              <a:t>CONSEQUENCES</a:t>
            </a:r>
          </a:p>
        </p:txBody>
      </p:sp>
    </p:spTree>
    <p:extLst>
      <p:ext uri="{BB962C8B-B14F-4D97-AF65-F5344CB8AC3E}">
        <p14:creationId xmlns:p14="http://schemas.microsoft.com/office/powerpoint/2010/main" val="825477848"/>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1690</TotalTime>
  <Words>973</Words>
  <Application>Microsoft Office PowerPoint</Application>
  <PresentationFormat>Widescreen</PresentationFormat>
  <Paragraphs>101</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Arial Black</vt:lpstr>
      <vt:lpstr>Berlin Sans FB Demi</vt:lpstr>
      <vt:lpstr>Britannic Bold</vt:lpstr>
      <vt:lpstr>Calibri</vt:lpstr>
      <vt:lpstr>Century Gothic</vt:lpstr>
      <vt:lpstr>Franklin Gothic Heavy</vt:lpstr>
      <vt:lpstr>Vapor Trail</vt:lpstr>
      <vt:lpstr>   INCIDENT REPORTING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INCIDENT REPORTING</dc:title>
  <dc:creator>Terressa Galbraith</dc:creator>
  <cp:lastModifiedBy>Terressa Galbraith</cp:lastModifiedBy>
  <cp:revision>75</cp:revision>
  <cp:lastPrinted>2020-01-29T14:30:37Z</cp:lastPrinted>
  <dcterms:created xsi:type="dcterms:W3CDTF">2020-01-24T12:59:24Z</dcterms:created>
  <dcterms:modified xsi:type="dcterms:W3CDTF">2020-07-24T12:06:57Z</dcterms:modified>
</cp:coreProperties>
</file>